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0" r:id="rId3"/>
    <p:sldId id="288" r:id="rId4"/>
    <p:sldId id="292" r:id="rId5"/>
    <p:sldId id="289" r:id="rId6"/>
    <p:sldId id="277" r:id="rId7"/>
    <p:sldId id="272" r:id="rId8"/>
    <p:sldId id="276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80" d="100"/>
          <a:sy n="80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6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23.emf"/><Relationship Id="rId5" Type="http://schemas.openxmlformats.org/officeDocument/2006/relationships/image" Target="../media/image28.png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4.emf"/><Relationship Id="rId8" Type="http://schemas.openxmlformats.org/officeDocument/2006/relationships/image" Target="../media/image19.png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1.emf"/><Relationship Id="rId8" Type="http://schemas.openxmlformats.org/officeDocument/2006/relationships/image" Target="../media/image53.gi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8.emf"/><Relationship Id="rId9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8.emf"/><Relationship Id="rId9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0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91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Response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80572"/>
              </p:ext>
            </p:extLst>
          </p:nvPr>
        </p:nvGraphicFramePr>
        <p:xfrm>
          <a:off x="5885978" y="1183797"/>
          <a:ext cx="1175242" cy="75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Equation" r:id="rId3" imgW="609600" imgH="393700" progId="Equation.3">
                  <p:embed/>
                </p:oleObj>
              </mc:Choice>
              <mc:Fallback>
                <p:oleObj name="Equation" r:id="rId3" imgW="609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5978" y="1183797"/>
                        <a:ext cx="1175242" cy="75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34068" y="1115626"/>
            <a:ext cx="2984915" cy="2300047"/>
            <a:chOff x="622666" y="889000"/>
            <a:chExt cx="3296317" cy="254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66" y="889000"/>
              <a:ext cx="3175000" cy="254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5394" y="1671902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979364"/>
              </p:ext>
            </p:extLst>
          </p:nvPr>
        </p:nvGraphicFramePr>
        <p:xfrm>
          <a:off x="5229944" y="2198595"/>
          <a:ext cx="26463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Equation" r:id="rId6" imgW="1371600" imgH="393700" progId="Equation.3">
                  <p:embed/>
                </p:oleObj>
              </mc:Choice>
              <mc:Fallback>
                <p:oleObj name="Equation" r:id="rId6" imgW="1371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9944" y="2198595"/>
                        <a:ext cx="26463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63258" y="3597779"/>
            <a:ext cx="7360928" cy="2821259"/>
            <a:chOff x="763258" y="3597779"/>
            <a:chExt cx="7360928" cy="28212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258" y="3788173"/>
              <a:ext cx="2946400" cy="245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58263" y="6142039"/>
              <a:ext cx="1565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www.mathworks.com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47574" y="3597779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39883" y="4494075"/>
              <a:ext cx="209325" cy="99092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D0D0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42442" y="3893933"/>
              <a:ext cx="2681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Spring mass system</a:t>
              </a:r>
              <a:endParaRPr lang="en-US" sz="2400" b="1" dirty="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0076141"/>
                </p:ext>
              </p:extLst>
            </p:nvPr>
          </p:nvGraphicFramePr>
          <p:xfrm>
            <a:off x="6906105" y="4494075"/>
            <a:ext cx="1201738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5" name="Equation" r:id="rId9" imgW="622300" imgH="177800" progId="Equation.3">
                    <p:embed/>
                  </p:oleObj>
                </mc:Choice>
                <mc:Fallback>
                  <p:oleObj name="Equation" r:id="rId9" imgW="6223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06105" y="4494075"/>
                          <a:ext cx="1201738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163342" y="4494075"/>
              <a:ext cx="1205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Hook’s law</a:t>
              </a:r>
              <a:endParaRPr lang="en-US" dirty="0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0838721"/>
                </p:ext>
              </p:extLst>
            </p:nvPr>
          </p:nvGraphicFramePr>
          <p:xfrm>
            <a:off x="7038975" y="5149850"/>
            <a:ext cx="93345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6" name="Equation" r:id="rId11" imgW="482600" imgH="165100" progId="Equation.3">
                    <p:embed/>
                  </p:oleObj>
                </mc:Choice>
                <mc:Fallback>
                  <p:oleObj name="Equation" r:id="rId11" imgW="482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038975" y="5149850"/>
                          <a:ext cx="93345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163342" y="5137567"/>
              <a:ext cx="157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Accelerometer</a:t>
              </a:r>
              <a:endParaRPr lang="en-US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063086"/>
                </p:ext>
              </p:extLst>
            </p:nvPr>
          </p:nvGraphicFramePr>
          <p:xfrm>
            <a:off x="7107238" y="5675313"/>
            <a:ext cx="931862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7" name="Equation" r:id="rId13" imgW="482600" imgH="152400" progId="Equation.3">
                    <p:embed/>
                  </p:oleObj>
                </mc:Choice>
                <mc:Fallback>
                  <p:oleObj name="Equation" r:id="rId13" imgW="4826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07238" y="5675313"/>
                          <a:ext cx="931862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5229944" y="5651362"/>
              <a:ext cx="99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Pressure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995" y="2970603"/>
            <a:ext cx="8907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HAVE A TENDENCY TO OSCILLATE!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89" y="591889"/>
            <a:ext cx="5179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Capacitive and Piezoelectric </a:t>
            </a:r>
            <a:r>
              <a:rPr lang="en-US" sz="2600" b="1" dirty="0" smtClean="0"/>
              <a:t>Sensors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04475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  <a:r>
              <a:rPr lang="en-US" sz="3600" b="1" baseline="30000" dirty="0"/>
              <a:t>nd</a:t>
            </a:r>
            <a:r>
              <a:rPr lang="en-US" sz="3600" b="1" dirty="0"/>
              <a:t> </a:t>
            </a:r>
            <a:r>
              <a:rPr lang="en-US" sz="3600" b="1" dirty="0" smtClean="0"/>
              <a:t>Order </a:t>
            </a:r>
            <a:r>
              <a:rPr lang="en-US" sz="3600" b="1" dirty="0"/>
              <a:t>R</a:t>
            </a:r>
            <a:r>
              <a:rPr lang="en-US" sz="3600" b="1" dirty="0" smtClean="0"/>
              <a:t>esponse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2" y="1816503"/>
            <a:ext cx="4640780" cy="3093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146" y="4910356"/>
            <a:ext cx="67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ω</a:t>
            </a:r>
            <a:r>
              <a:rPr lang="en-US" dirty="0" smtClean="0"/>
              <a:t>/ω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3031" y="5271454"/>
            <a:ext cx="430824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Damping ratio</a:t>
            </a:r>
          </a:p>
          <a:p>
            <a:r>
              <a:rPr lang="en-US" sz="2000" b="1" dirty="0" err="1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&lt; 1	</a:t>
            </a:r>
            <a:r>
              <a:rPr lang="en-US" sz="2000" b="1" dirty="0" err="1" smtClean="0">
                <a:latin typeface="Calibri"/>
                <a:cs typeface="Calibri"/>
              </a:rPr>
              <a:t>underdamped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is-IS" sz="2000" b="1" dirty="0" smtClean="0">
                <a:latin typeface="Calibri"/>
                <a:cs typeface="Calibri"/>
              </a:rPr>
              <a:t>…ringing!</a:t>
            </a:r>
            <a:endParaRPr lang="en-US" sz="2000" b="1" dirty="0" smtClean="0">
              <a:latin typeface="Calibri"/>
              <a:cs typeface="Calibri"/>
            </a:endParaRPr>
          </a:p>
          <a:p>
            <a:r>
              <a:rPr lang="en-US" sz="2000" b="1" dirty="0" err="1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= 1	</a:t>
            </a:r>
            <a:r>
              <a:rPr lang="en-US" sz="2000" b="1" dirty="0" smtClean="0">
                <a:latin typeface="Calibri"/>
                <a:cs typeface="Calibri"/>
              </a:rPr>
              <a:t>critically damped </a:t>
            </a:r>
            <a:r>
              <a:rPr lang="is-IS" sz="2000" b="1" dirty="0" smtClean="0">
                <a:latin typeface="Calibri"/>
                <a:cs typeface="Calibri"/>
              </a:rPr>
              <a:t>…just right!</a:t>
            </a:r>
            <a:endParaRPr lang="en-US" sz="2000" b="1" dirty="0" smtClean="0">
              <a:latin typeface="Calibri"/>
              <a:cs typeface="Calibri"/>
            </a:endParaRPr>
          </a:p>
          <a:p>
            <a:r>
              <a:rPr lang="el-GR" sz="2000" b="1" dirty="0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&gt; </a:t>
            </a:r>
            <a:r>
              <a:rPr lang="en-US" sz="2000" b="1" dirty="0">
                <a:latin typeface="Times New Roman"/>
                <a:cs typeface="Times New Roman"/>
              </a:rPr>
              <a:t>1	</a:t>
            </a:r>
            <a:r>
              <a:rPr lang="en-US" sz="2000" b="1" dirty="0" err="1" smtClean="0">
                <a:latin typeface="Calibri"/>
                <a:cs typeface="Calibri"/>
              </a:rPr>
              <a:t>overdamped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is-IS" sz="2000" b="1" dirty="0" smtClean="0">
                <a:latin typeface="Calibri"/>
                <a:cs typeface="Calibri"/>
              </a:rPr>
              <a:t>…slow response!</a:t>
            </a:r>
            <a:endParaRPr lang="en-US" sz="2000" b="1" dirty="0">
              <a:latin typeface="Calibri"/>
              <a:cs typeface="Calibri"/>
            </a:endParaRPr>
          </a:p>
          <a:p>
            <a:endParaRPr lang="en-US" sz="2000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" y="2158503"/>
            <a:ext cx="4224398" cy="2313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99291"/>
            <a:ext cx="8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2 important parameters: </a:t>
            </a:r>
            <a:r>
              <a:rPr lang="en-US" sz="2600" b="1" dirty="0" smtClean="0"/>
              <a:t>resonance frequency </a:t>
            </a:r>
            <a:r>
              <a:rPr lang="en-US" sz="2600" b="1" i="1" dirty="0" smtClean="0"/>
              <a:t>ω</a:t>
            </a:r>
            <a:r>
              <a:rPr lang="en-US" sz="2600" b="1" i="1" baseline="-25000" dirty="0" smtClean="0"/>
              <a:t>0</a:t>
            </a:r>
            <a:r>
              <a:rPr lang="en-US" sz="2600" b="1" dirty="0" smtClean="0"/>
              <a:t> </a:t>
            </a:r>
            <a:r>
              <a:rPr lang="en-US" sz="2600" dirty="0" smtClean="0"/>
              <a:t>and</a:t>
            </a:r>
            <a:r>
              <a:rPr lang="en-US" sz="2600" b="1" dirty="0" smtClean="0"/>
              <a:t> damping ratio </a:t>
            </a:r>
            <a:r>
              <a:rPr lang="en-US" sz="2800" b="1" dirty="0" err="1">
                <a:latin typeface="Times New Roman"/>
                <a:cs typeface="Times New Roman"/>
              </a:rPr>
              <a:t>ζ</a:t>
            </a:r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0242" y="1738786"/>
            <a:ext cx="2711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Response to an impulse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93031" y="1538731"/>
            <a:ext cx="4045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Driven response, amplitude vs. freq.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1484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99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  <a:r>
              <a:rPr lang="en-US" sz="3600" b="1" baseline="30000" dirty="0"/>
              <a:t>nd</a:t>
            </a:r>
            <a:r>
              <a:rPr lang="en-US" sz="3600" b="1" dirty="0"/>
              <a:t> O</a:t>
            </a:r>
            <a:r>
              <a:rPr lang="en-US" sz="3600" b="1" dirty="0" smtClean="0"/>
              <a:t>rder Response of Sensors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86567"/>
            <a:ext cx="882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Response behavior of sensors depends on </a:t>
            </a:r>
            <a:r>
              <a:rPr lang="en-US" sz="2800" b="1" dirty="0" smtClean="0"/>
              <a:t>damping ratio </a:t>
            </a:r>
            <a:r>
              <a:rPr lang="en-US" sz="2800" b="1" dirty="0" err="1">
                <a:latin typeface="Times New Roman"/>
                <a:cs typeface="Times New Roman"/>
              </a:rPr>
              <a:t>ζ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62092" y="1169551"/>
            <a:ext cx="7089270" cy="1718235"/>
            <a:chOff x="962092" y="1169551"/>
            <a:chExt cx="7089270" cy="1718235"/>
          </a:xfrm>
        </p:grpSpPr>
        <p:sp>
          <p:nvSpPr>
            <p:cNvPr id="11" name="TextBox 10"/>
            <p:cNvSpPr txBox="1"/>
            <p:nvPr/>
          </p:nvSpPr>
          <p:spPr>
            <a:xfrm>
              <a:off x="962092" y="1674270"/>
              <a:ext cx="386796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err="1" smtClean="0">
                  <a:latin typeface="Times New Roman"/>
                  <a:cs typeface="Times New Roman"/>
                </a:rPr>
                <a:t>ζ</a:t>
              </a:r>
              <a:r>
                <a:rPr lang="en-US" sz="2600" b="1" dirty="0" smtClean="0">
                  <a:latin typeface="Times New Roman"/>
                  <a:cs typeface="Times New Roman"/>
                </a:rPr>
                <a:t> &lt; 1	</a:t>
              </a:r>
              <a:r>
                <a:rPr lang="en-US" sz="2600" b="1" dirty="0" err="1">
                  <a:latin typeface="Calibri"/>
                  <a:cs typeface="Calibri"/>
                </a:rPr>
                <a:t>U</a:t>
              </a:r>
              <a:r>
                <a:rPr lang="en-US" sz="2600" b="1" dirty="0" err="1" smtClean="0">
                  <a:latin typeface="Calibri"/>
                  <a:cs typeface="Calibri"/>
                </a:rPr>
                <a:t>nderdamped</a:t>
              </a:r>
              <a:r>
                <a:rPr lang="en-US" sz="2600" b="1" dirty="0" smtClean="0">
                  <a:latin typeface="Calibri"/>
                  <a:cs typeface="Calibri"/>
                </a:rPr>
                <a:t> </a:t>
              </a:r>
            </a:p>
            <a:p>
              <a:r>
                <a:rPr lang="is-IS" sz="2600" b="1" dirty="0" smtClean="0">
                  <a:latin typeface="Calibri"/>
                  <a:cs typeface="Calibri"/>
                </a:rPr>
                <a:t>…Ringing! Bad for sensors!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3127" y="1169551"/>
              <a:ext cx="1718235" cy="171823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71702" y="2832159"/>
            <a:ext cx="7727209" cy="1919134"/>
            <a:chOff x="671702" y="2832159"/>
            <a:chExt cx="7727209" cy="19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0066" y="2832159"/>
              <a:ext cx="2558845" cy="191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71702" y="3356924"/>
              <a:ext cx="484235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600" b="1" dirty="0" smtClean="0">
                  <a:latin typeface="Times New Roman"/>
                  <a:cs typeface="Times New Roman"/>
                </a:rPr>
                <a:t>ζ</a:t>
              </a:r>
              <a:r>
                <a:rPr lang="en-US" sz="2600" b="1" dirty="0" smtClean="0">
                  <a:latin typeface="Times New Roman"/>
                  <a:cs typeface="Times New Roman"/>
                </a:rPr>
                <a:t> </a:t>
              </a:r>
              <a:r>
                <a:rPr lang="en-US" sz="2600" b="1" dirty="0">
                  <a:latin typeface="Times New Roman"/>
                  <a:cs typeface="Times New Roman"/>
                </a:rPr>
                <a:t>&gt; 1	</a:t>
              </a:r>
              <a:r>
                <a:rPr lang="en-US" sz="2600" b="1" dirty="0" err="1" smtClean="0">
                  <a:cs typeface="Calibri"/>
                </a:rPr>
                <a:t>Overdamped</a:t>
              </a:r>
              <a:r>
                <a:rPr lang="en-US" sz="2600" b="1" dirty="0" smtClean="0">
                  <a:cs typeface="Calibri"/>
                </a:rPr>
                <a:t> </a:t>
              </a:r>
            </a:p>
            <a:p>
              <a:r>
                <a:rPr lang="is-IS" sz="2600" b="1" dirty="0" smtClean="0">
                  <a:cs typeface="Calibri"/>
                </a:rPr>
                <a:t>…Slow </a:t>
              </a:r>
              <a:r>
                <a:rPr lang="is-IS" sz="2600" b="1" dirty="0">
                  <a:cs typeface="Calibri"/>
                </a:rPr>
                <a:t>response</a:t>
              </a:r>
              <a:r>
                <a:rPr lang="is-IS" sz="2600" b="1" dirty="0" smtClean="0">
                  <a:cs typeface="Calibri"/>
                </a:rPr>
                <a:t>! Bad for sensors!</a:t>
              </a:r>
              <a:endParaRPr lang="en-US" sz="2600" b="1" dirty="0">
                <a:cs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2984" y="4840939"/>
            <a:ext cx="7288024" cy="1807883"/>
            <a:chOff x="852984" y="4840939"/>
            <a:chExt cx="7288024" cy="18078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29292" y="4840939"/>
              <a:ext cx="1611716" cy="180788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2984" y="5064444"/>
              <a:ext cx="51704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err="1" smtClean="0">
                  <a:latin typeface="Times New Roman"/>
                  <a:cs typeface="Times New Roman"/>
                </a:rPr>
                <a:t>ζ</a:t>
              </a:r>
              <a:r>
                <a:rPr lang="en-US" sz="2600" b="1" dirty="0" smtClean="0">
                  <a:latin typeface="Times New Roman"/>
                  <a:cs typeface="Times New Roman"/>
                </a:rPr>
                <a:t> = 1	</a:t>
              </a:r>
              <a:r>
                <a:rPr lang="en-US" sz="2600" b="1" dirty="0">
                  <a:latin typeface="Calibri"/>
                  <a:cs typeface="Calibri"/>
                </a:rPr>
                <a:t>C</a:t>
              </a:r>
              <a:r>
                <a:rPr lang="en-US" sz="2600" b="1" dirty="0" smtClean="0">
                  <a:latin typeface="Calibri"/>
                  <a:cs typeface="Calibri"/>
                </a:rPr>
                <a:t>ritically damped </a:t>
              </a:r>
            </a:p>
            <a:p>
              <a:r>
                <a:rPr lang="is-IS" sz="2600" b="1" dirty="0" smtClean="0">
                  <a:latin typeface="Calibri"/>
                  <a:cs typeface="Calibri"/>
                </a:rPr>
                <a:t>…Just right! </a:t>
              </a:r>
            </a:p>
            <a:p>
              <a:r>
                <a:rPr lang="en-US" sz="2800" b="1" dirty="0" smtClean="0">
                  <a:solidFill>
                    <a:srgbClr val="FF0000"/>
                  </a:solidFill>
                </a:rPr>
                <a:t>Fastest </a:t>
              </a:r>
              <a:r>
                <a:rPr lang="en-US" sz="2800" b="1" dirty="0">
                  <a:solidFill>
                    <a:srgbClr val="FF0000"/>
                  </a:solidFill>
                </a:rPr>
                <a:t>response without ringing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5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2869713" y="1197138"/>
            <a:ext cx="6274287" cy="513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58412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Behaves as a damped harmonic oscillator.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2307"/>
            <a:ext cx="2828925" cy="295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168338" y="1092830"/>
            <a:ext cx="5975662" cy="4941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3116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Motion in unpredictable and impossible to repeat.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089"/>
            <a:ext cx="317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6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22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Clockwork vs. 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665941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Thinkers of yore believed the universe behaved as “</a:t>
            </a:r>
            <a:r>
              <a:rPr lang="en-US" sz="2400" b="1" dirty="0" smtClean="0"/>
              <a:t>Clockwork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09234" y="715928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Modern thinkers have embraced the unpredictability of things.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" y="1467001"/>
            <a:ext cx="1995981" cy="273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70" y="1458450"/>
            <a:ext cx="2161932" cy="274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109" b="11692"/>
          <a:stretch/>
        </p:blipFill>
        <p:spPr>
          <a:xfrm>
            <a:off x="84635" y="4215408"/>
            <a:ext cx="4162427" cy="2316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58" y="4287397"/>
            <a:ext cx="2853368" cy="2140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58" y="1496938"/>
            <a:ext cx="2853368" cy="28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8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Systems: Turbulence</a:t>
            </a:r>
            <a:endParaRPr lang="en-US" sz="3600" b="1" dirty="0"/>
          </a:p>
        </p:txBody>
      </p:sp>
      <p:pic>
        <p:nvPicPr>
          <p:cNvPr id="5" name="Picture 4" descr="turbulent_smok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80" y="3668202"/>
            <a:ext cx="4572000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7418" y="663154"/>
            <a:ext cx="6823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Fluid flows often exhibit unpredictable motion known as </a:t>
            </a:r>
            <a:r>
              <a:rPr lang="en-US" sz="2600" b="1" dirty="0" smtClean="0"/>
              <a:t>turbulence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51150"/>
          <a:stretch>
            <a:fillRect/>
          </a:stretch>
        </p:blipFill>
        <p:spPr>
          <a:xfrm>
            <a:off x="312061" y="1743064"/>
            <a:ext cx="3660363" cy="444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48" y="1720761"/>
            <a:ext cx="4139628" cy="18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Mechanical Control</a:t>
            </a:r>
            <a:endParaRPr lang="en-US" sz="3600" b="1" dirty="0"/>
          </a:p>
        </p:txBody>
      </p:sp>
      <p:pic>
        <p:nvPicPr>
          <p:cNvPr id="10" name="Picture 9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" y="1721683"/>
            <a:ext cx="3517014" cy="367176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58891"/>
              </p:ext>
            </p:extLst>
          </p:nvPr>
        </p:nvGraphicFramePr>
        <p:xfrm>
          <a:off x="45272" y="713347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4" imgW="4533900" imgH="228600" progId="Equation.3">
                  <p:embed/>
                </p:oleObj>
              </mc:Choice>
              <mc:Fallback>
                <p:oleObj name="Equation" r:id="rId4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72" y="713347"/>
                        <a:ext cx="8100570" cy="408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349257"/>
              </p:ext>
            </p:extLst>
          </p:nvPr>
        </p:nvGraphicFramePr>
        <p:xfrm>
          <a:off x="26437" y="1300002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6" imgW="3175000" imgH="228600" progId="Equation.3">
                  <p:embed/>
                </p:oleObj>
              </mc:Choice>
              <mc:Fallback>
                <p:oleObj name="Equation" r:id="rId6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37" y="1300002"/>
                        <a:ext cx="5856672" cy="42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robotic_arm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59" y="2916582"/>
            <a:ext cx="5375241" cy="3031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4750" y="1838475"/>
            <a:ext cx="5319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Understanding and controlling complex mechanic systems is </a:t>
            </a:r>
            <a:r>
              <a:rPr lang="en-US" sz="2600" b="1" dirty="0" smtClean="0"/>
              <a:t>hard!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4126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15" name="Picture 14" descr="HW5_transmission_lifetime_distribution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398560" y="519523"/>
            <a:ext cx="4053846" cy="3427070"/>
          </a:xfrm>
          <a:prstGeom prst="rect">
            <a:avLst/>
          </a:prstGeom>
        </p:spPr>
      </p:pic>
      <p:pic>
        <p:nvPicPr>
          <p:cNvPr id="18" name="Picture 17" descr="Venn_diagram.png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322" y="3749251"/>
            <a:ext cx="4583862" cy="30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06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841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50" y="856558"/>
            <a:ext cx="2126820" cy="538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98" y="3449414"/>
            <a:ext cx="3538160" cy="28305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1643" y="856558"/>
            <a:ext cx="3609515" cy="259285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89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22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Lab1 Accelerometer Calibration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7386" y="1133103"/>
            <a:ext cx="4251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2-point calibration</a:t>
            </a:r>
            <a:endParaRPr lang="en-US" sz="2600" b="1" dirty="0"/>
          </a:p>
        </p:txBody>
      </p:sp>
      <p:grpSp>
        <p:nvGrpSpPr>
          <p:cNvPr id="10" name="Group 9"/>
          <p:cNvGrpSpPr/>
          <p:nvPr/>
        </p:nvGrpSpPr>
        <p:grpSpPr>
          <a:xfrm rot="1919877">
            <a:off x="605270" y="2082262"/>
            <a:ext cx="2913795" cy="1150624"/>
            <a:chOff x="3863449" y="1630111"/>
            <a:chExt cx="2913795" cy="1150624"/>
          </a:xfrm>
        </p:grpSpPr>
        <p:sp>
          <p:nvSpPr>
            <p:cNvPr id="2" name="Rectangle 1"/>
            <p:cNvSpPr/>
            <p:nvPr/>
          </p:nvSpPr>
          <p:spPr>
            <a:xfrm>
              <a:off x="3863449" y="1873250"/>
              <a:ext cx="930801" cy="650875"/>
            </a:xfrm>
            <a:prstGeom prst="rect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77154" y="1984861"/>
              <a:ext cx="606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</a:t>
              </a:r>
              <a:endParaRPr lang="en-US" sz="2000" dirty="0"/>
            </a:p>
          </p:txBody>
        </p:sp>
        <p:cxnSp>
          <p:nvCxnSpPr>
            <p:cNvPr id="8" name="Straight Connector 7"/>
            <p:cNvCxnSpPr>
              <a:stCxn id="2" idx="3"/>
            </p:cNvCxnSpPr>
            <p:nvPr/>
          </p:nvCxnSpPr>
          <p:spPr>
            <a:xfrm rot="19680123">
              <a:off x="4961138" y="1630111"/>
              <a:ext cx="1816106" cy="11506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>
            <a:off x="521769" y="3516930"/>
            <a:ext cx="2936875" cy="238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1189" y="3069596"/>
            <a:ext cx="39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latin typeface="Times"/>
                <a:cs typeface="Times"/>
              </a:rPr>
              <a:t>θ</a:t>
            </a:r>
            <a:endParaRPr lang="en-US" sz="2000" i="1" dirty="0">
              <a:latin typeface="Times"/>
              <a:cs typeface="Times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 flipH="1">
            <a:off x="1615226" y="2373089"/>
            <a:ext cx="4345" cy="92000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15226" y="2373089"/>
            <a:ext cx="701490" cy="46421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8376" y="23564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36454" y="2853180"/>
            <a:ext cx="2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91111" y="1753217"/>
            <a:ext cx="3398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0, 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3240" y="2336504"/>
            <a:ext cx="356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90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g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90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21251" y="2964306"/>
            <a:ext cx="3836700" cy="934684"/>
            <a:chOff x="4921251" y="2964306"/>
            <a:chExt cx="3836700" cy="934684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3029452"/>
                </p:ext>
              </p:extLst>
            </p:nvPr>
          </p:nvGraphicFramePr>
          <p:xfrm>
            <a:off x="5651500" y="2964306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9" name="Equation" r:id="rId3" imgW="1435100" imgH="431800" progId="Equation.3">
                    <p:embed/>
                  </p:oleObj>
                </mc:Choice>
                <mc:Fallback>
                  <p:oleObj name="Equation" r:id="rId3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651500" y="2964306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/>
            <p:cNvCxnSpPr/>
            <p:nvPr/>
          </p:nvCxnSpPr>
          <p:spPr>
            <a:xfrm flipV="1">
              <a:off x="4921251" y="3408425"/>
              <a:ext cx="569860" cy="458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77" y="4263864"/>
            <a:ext cx="8960702" cy="1591645"/>
            <a:chOff x="54177" y="4263864"/>
            <a:chExt cx="8960702" cy="1591645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238451"/>
                </p:ext>
              </p:extLst>
            </p:nvPr>
          </p:nvGraphicFramePr>
          <p:xfrm>
            <a:off x="521769" y="4263864"/>
            <a:ext cx="2099615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0" name="Equation" r:id="rId5" imgW="698500" imgH="228600" progId="Equation.3">
                    <p:embed/>
                  </p:oleObj>
                </mc:Choice>
                <mc:Fallback>
                  <p:oleObj name="Equation" r:id="rId5" imgW="6985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1769" y="4263864"/>
                          <a:ext cx="2099615" cy="687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0912572"/>
                </p:ext>
              </p:extLst>
            </p:nvPr>
          </p:nvGraphicFramePr>
          <p:xfrm>
            <a:off x="4314595" y="4588388"/>
            <a:ext cx="4700284" cy="654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1" name="Equation" r:id="rId7" imgW="1549400" imgH="215900" progId="Equation.3">
                    <p:embed/>
                  </p:oleObj>
                </mc:Choice>
                <mc:Fallback>
                  <p:oleObj name="Equation" r:id="rId7" imgW="1549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14595" y="4588388"/>
                          <a:ext cx="4700284" cy="654049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ight Arrow 30"/>
            <p:cNvSpPr/>
            <p:nvPr/>
          </p:nvSpPr>
          <p:spPr>
            <a:xfrm>
              <a:off x="3458644" y="4701180"/>
              <a:ext cx="763623" cy="3666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9662902"/>
                </p:ext>
              </p:extLst>
            </p:nvPr>
          </p:nvGraphicFramePr>
          <p:xfrm>
            <a:off x="54177" y="4920825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2" name="Equation" r:id="rId9" imgW="1435100" imgH="431800" progId="Equation.3">
                    <p:embed/>
                  </p:oleObj>
                </mc:Choice>
                <mc:Fallback>
                  <p:oleObj name="Equation" r:id="rId9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177" y="4920825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4425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601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Transient Response of Sensors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9508" y="716627"/>
            <a:ext cx="35956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1</a:t>
            </a:r>
            <a:r>
              <a:rPr lang="en-US" sz="2600" b="1" baseline="30000" dirty="0" smtClean="0"/>
              <a:t>st</a:t>
            </a:r>
            <a:r>
              <a:rPr lang="en-US" sz="2600" b="1" dirty="0" smtClean="0"/>
              <a:t> order response:</a:t>
            </a:r>
          </a:p>
          <a:p>
            <a:pPr algn="ctr"/>
            <a:r>
              <a:rPr lang="en-US" sz="2600" dirty="0" smtClean="0"/>
              <a:t>Thermocouple, RTD, Thermistor</a:t>
            </a:r>
            <a:endParaRPr lang="en-US" sz="2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6486" y="2424973"/>
            <a:ext cx="2605772" cy="3555609"/>
            <a:chOff x="131763" y="1238713"/>
            <a:chExt cx="3084456" cy="4208780"/>
          </a:xfrm>
        </p:grpSpPr>
        <p:sp>
          <p:nvSpPr>
            <p:cNvPr id="6" name="Chord 5"/>
            <p:cNvSpPr/>
            <p:nvPr/>
          </p:nvSpPr>
          <p:spPr>
            <a:xfrm rot="16921945">
              <a:off x="642785" y="2399027"/>
              <a:ext cx="1928353" cy="1928353"/>
            </a:xfrm>
            <a:prstGeom prst="chord">
              <a:avLst>
                <a:gd name="adj1" fmla="val 4361002"/>
                <a:gd name="adj2" fmla="val 155820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2785" y="1238713"/>
              <a:ext cx="1928353" cy="210110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5634146"/>
                </p:ext>
              </p:extLst>
            </p:nvPr>
          </p:nvGraphicFramePr>
          <p:xfrm>
            <a:off x="1187202" y="2671576"/>
            <a:ext cx="703416" cy="66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8" name="Equation" r:id="rId3" imgW="254000" imgH="241300" progId="Equation.3">
                    <p:embed/>
                  </p:oleObj>
                </mc:Choice>
                <mc:Fallback>
                  <p:oleObj name="Equation" r:id="rId3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7202" y="2671576"/>
                          <a:ext cx="703416" cy="668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868524"/>
                </p:ext>
              </p:extLst>
            </p:nvPr>
          </p:nvGraphicFramePr>
          <p:xfrm>
            <a:off x="2300232" y="4747282"/>
            <a:ext cx="915987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Equation" r:id="rId5" imgW="330200" imgH="241300" progId="Equation.3">
                    <p:embed/>
                  </p:oleObj>
                </mc:Choice>
                <mc:Fallback>
                  <p:oleObj name="Equation" r:id="rId5" imgW="330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0232" y="4747282"/>
                          <a:ext cx="915987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9498487"/>
                </p:ext>
              </p:extLst>
            </p:nvPr>
          </p:nvGraphicFramePr>
          <p:xfrm>
            <a:off x="131763" y="4779155"/>
            <a:ext cx="704850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Equation" r:id="rId7" imgW="254000" imgH="241300" progId="Equation.3">
                    <p:embed/>
                  </p:oleObj>
                </mc:Choice>
                <mc:Fallback>
                  <p:oleObj name="Equation" r:id="rId7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1763" y="4779155"/>
                          <a:ext cx="704850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 flipV="1">
              <a:off x="642785" y="3872937"/>
              <a:ext cx="544417" cy="96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6721" y="3879998"/>
              <a:ext cx="724231" cy="9143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265980" y="2861445"/>
            <a:ext cx="3085950" cy="2821259"/>
            <a:chOff x="763258" y="3597779"/>
            <a:chExt cx="3085950" cy="282125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3258" y="3788173"/>
              <a:ext cx="2946400" cy="24511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158263" y="6142039"/>
              <a:ext cx="1565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www.mathworks.com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47574" y="3597779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39883" y="4494075"/>
              <a:ext cx="209325" cy="99092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D0D0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789078" y="568100"/>
            <a:ext cx="40725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order response:</a:t>
            </a:r>
          </a:p>
          <a:p>
            <a:pPr algn="ctr"/>
            <a:r>
              <a:rPr lang="en-US" sz="2600" dirty="0" smtClean="0"/>
              <a:t>MEMS accelerometer, capacitive pressure sensor, piezoelectric transducers, microphones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4127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814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Response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0440" y="1018865"/>
            <a:ext cx="29818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Thermocouple (TC) </a:t>
            </a:r>
          </a:p>
          <a:p>
            <a:pPr algn="ctr"/>
            <a:r>
              <a:rPr lang="en-US" sz="2600" b="1" dirty="0" smtClean="0"/>
              <a:t>“1</a:t>
            </a:r>
            <a:r>
              <a:rPr lang="en-US" sz="2600" b="1" baseline="30000" dirty="0" smtClean="0"/>
              <a:t>st</a:t>
            </a:r>
            <a:r>
              <a:rPr lang="en-US" sz="2600" b="1" dirty="0" smtClean="0"/>
              <a:t> order response”</a:t>
            </a:r>
            <a:endParaRPr lang="en-US" sz="2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6486" y="2424973"/>
            <a:ext cx="2605772" cy="3555609"/>
            <a:chOff x="131763" y="1238713"/>
            <a:chExt cx="3084456" cy="4208780"/>
          </a:xfrm>
        </p:grpSpPr>
        <p:sp>
          <p:nvSpPr>
            <p:cNvPr id="6" name="Chord 5"/>
            <p:cNvSpPr/>
            <p:nvPr/>
          </p:nvSpPr>
          <p:spPr>
            <a:xfrm rot="16921945">
              <a:off x="642785" y="2399027"/>
              <a:ext cx="1928353" cy="1928353"/>
            </a:xfrm>
            <a:prstGeom prst="chord">
              <a:avLst>
                <a:gd name="adj1" fmla="val 4361002"/>
                <a:gd name="adj2" fmla="val 155820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2785" y="1238713"/>
              <a:ext cx="1928353" cy="210110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3469401"/>
                </p:ext>
              </p:extLst>
            </p:nvPr>
          </p:nvGraphicFramePr>
          <p:xfrm>
            <a:off x="1187202" y="2671576"/>
            <a:ext cx="703416" cy="66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" name="Equation" r:id="rId3" imgW="254000" imgH="241300" progId="Equation.3">
                    <p:embed/>
                  </p:oleObj>
                </mc:Choice>
                <mc:Fallback>
                  <p:oleObj name="Equation" r:id="rId3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7202" y="2671576"/>
                          <a:ext cx="703416" cy="668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9688479"/>
                </p:ext>
              </p:extLst>
            </p:nvPr>
          </p:nvGraphicFramePr>
          <p:xfrm>
            <a:off x="2300232" y="4747282"/>
            <a:ext cx="915987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" name="Equation" r:id="rId5" imgW="330200" imgH="241300" progId="Equation.3">
                    <p:embed/>
                  </p:oleObj>
                </mc:Choice>
                <mc:Fallback>
                  <p:oleObj name="Equation" r:id="rId5" imgW="330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0232" y="4747282"/>
                          <a:ext cx="915987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5429190"/>
                </p:ext>
              </p:extLst>
            </p:nvPr>
          </p:nvGraphicFramePr>
          <p:xfrm>
            <a:off x="131763" y="4779155"/>
            <a:ext cx="704850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2" name="Equation" r:id="rId7" imgW="254000" imgH="241300" progId="Equation.3">
                    <p:embed/>
                  </p:oleObj>
                </mc:Choice>
                <mc:Fallback>
                  <p:oleObj name="Equation" r:id="rId7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1763" y="4779155"/>
                          <a:ext cx="704850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 flipV="1">
              <a:off x="642785" y="3872937"/>
              <a:ext cx="544417" cy="96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6721" y="3879998"/>
              <a:ext cx="724231" cy="9143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1st_order_impulse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37497" r="29883" b="37558"/>
          <a:stretch/>
        </p:blipFill>
        <p:spPr>
          <a:xfrm>
            <a:off x="4257907" y="1714237"/>
            <a:ext cx="4709039" cy="34719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21950" y="1480530"/>
            <a:ext cx="3169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Response to an </a:t>
            </a:r>
            <a:r>
              <a:rPr lang="en-US" sz="2200" b="1" dirty="0" smtClean="0"/>
              <a:t>“impulse”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1473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601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Transient Response of Sensors</a:t>
            </a:r>
            <a:endParaRPr lang="en-US" sz="3600" b="1" dirty="0"/>
          </a:p>
        </p:txBody>
      </p:sp>
      <p:pic>
        <p:nvPicPr>
          <p:cNvPr id="5" name="Picture 4" descr="4-Strok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311106"/>
            <a:ext cx="3225800" cy="4876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959" y="680031"/>
            <a:ext cx="684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Engine Speed ~ 3000 RPM </a:t>
            </a:r>
            <a:r>
              <a:rPr lang="en-US" sz="2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 smtClean="0"/>
              <a:t> </a:t>
            </a:r>
            <a:r>
              <a:rPr lang="en-US" sz="2600" i="1" dirty="0" smtClean="0"/>
              <a:t>T</a:t>
            </a:r>
            <a:r>
              <a:rPr lang="en-US" sz="2600" dirty="0" smtClean="0"/>
              <a:t> ~ 0.02 s &lt;&lt; </a:t>
            </a:r>
            <a:r>
              <a:rPr lang="en-US" sz="3600" i="1" dirty="0" err="1" smtClean="0">
                <a:latin typeface="Times New Roman"/>
                <a:cs typeface="Times New Roman"/>
              </a:rPr>
              <a:t>τ</a:t>
            </a:r>
            <a:r>
              <a:rPr lang="en-US" sz="2600" dirty="0" smtClean="0"/>
              <a:t> ~ 1s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148022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18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Driven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Response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0440" y="1018865"/>
            <a:ext cx="29818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Thermocouple (TC) </a:t>
            </a:r>
          </a:p>
          <a:p>
            <a:pPr algn="ctr"/>
            <a:r>
              <a:rPr lang="en-US" sz="2600" b="1" dirty="0" smtClean="0"/>
              <a:t>“1</a:t>
            </a:r>
            <a:r>
              <a:rPr lang="en-US" sz="2600" b="1" baseline="30000" dirty="0" smtClean="0"/>
              <a:t>st</a:t>
            </a:r>
            <a:r>
              <a:rPr lang="en-US" sz="2600" b="1" dirty="0" smtClean="0"/>
              <a:t> order response”</a:t>
            </a:r>
            <a:endParaRPr lang="en-US" sz="2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6486" y="2424973"/>
            <a:ext cx="2605772" cy="3555609"/>
            <a:chOff x="131763" y="1238713"/>
            <a:chExt cx="3084456" cy="4208780"/>
          </a:xfrm>
        </p:grpSpPr>
        <p:sp>
          <p:nvSpPr>
            <p:cNvPr id="6" name="Chord 5"/>
            <p:cNvSpPr/>
            <p:nvPr/>
          </p:nvSpPr>
          <p:spPr>
            <a:xfrm rot="16921945">
              <a:off x="642785" y="2399027"/>
              <a:ext cx="1928353" cy="1928353"/>
            </a:xfrm>
            <a:prstGeom prst="chord">
              <a:avLst>
                <a:gd name="adj1" fmla="val 4361002"/>
                <a:gd name="adj2" fmla="val 155820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2785" y="1238713"/>
              <a:ext cx="1928353" cy="210110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1797827"/>
                </p:ext>
              </p:extLst>
            </p:nvPr>
          </p:nvGraphicFramePr>
          <p:xfrm>
            <a:off x="1187202" y="2671576"/>
            <a:ext cx="703416" cy="66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3" name="Equation" r:id="rId3" imgW="254000" imgH="241300" progId="Equation.3">
                    <p:embed/>
                  </p:oleObj>
                </mc:Choice>
                <mc:Fallback>
                  <p:oleObj name="Equation" r:id="rId3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7202" y="2671576"/>
                          <a:ext cx="703416" cy="668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5855381"/>
                </p:ext>
              </p:extLst>
            </p:nvPr>
          </p:nvGraphicFramePr>
          <p:xfrm>
            <a:off x="2300232" y="4747282"/>
            <a:ext cx="915987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4" name="Equation" r:id="rId5" imgW="330200" imgH="241300" progId="Equation.3">
                    <p:embed/>
                  </p:oleObj>
                </mc:Choice>
                <mc:Fallback>
                  <p:oleObj name="Equation" r:id="rId5" imgW="330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0232" y="4747282"/>
                          <a:ext cx="915987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5641"/>
                </p:ext>
              </p:extLst>
            </p:nvPr>
          </p:nvGraphicFramePr>
          <p:xfrm>
            <a:off x="131763" y="4779155"/>
            <a:ext cx="704850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5" name="Equation" r:id="rId7" imgW="254000" imgH="241300" progId="Equation.3">
                    <p:embed/>
                  </p:oleObj>
                </mc:Choice>
                <mc:Fallback>
                  <p:oleObj name="Equation" r:id="rId7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1763" y="4779155"/>
                          <a:ext cx="704850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 flipV="1">
              <a:off x="642785" y="3872937"/>
              <a:ext cx="544417" cy="96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6721" y="3879998"/>
              <a:ext cx="724231" cy="9143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967832" y="1612597"/>
            <a:ext cx="4964003" cy="4045737"/>
            <a:chOff x="4557524" y="3569946"/>
            <a:chExt cx="4964003" cy="40457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8" t="35230" r="24309" b="33015"/>
            <a:stretch/>
          </p:blipFill>
          <p:spPr>
            <a:xfrm>
              <a:off x="4557524" y="3885137"/>
              <a:ext cx="4964003" cy="373054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148926" y="3569946"/>
              <a:ext cx="2314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“Driven” </a:t>
              </a:r>
              <a:r>
                <a:rPr lang="en-US" sz="2200" dirty="0" smtClean="0"/>
                <a:t>response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242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365</Words>
  <Application>Microsoft Macintosh PowerPoint</Application>
  <PresentationFormat>On-screen Show (4:3)</PresentationFormat>
  <Paragraphs>80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104</cp:revision>
  <cp:lastPrinted>2016-08-31T20:57:26Z</cp:lastPrinted>
  <dcterms:created xsi:type="dcterms:W3CDTF">2015-01-15T17:41:25Z</dcterms:created>
  <dcterms:modified xsi:type="dcterms:W3CDTF">2017-11-13T21:21:14Z</dcterms:modified>
</cp:coreProperties>
</file>